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20" y="-5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68AC06F1-E150-4D66-BB0E-44C421432E26}" type="datetimeFigureOut">
              <a:rPr lang="en-AU" smtClean="0"/>
              <a:t>12/10/2011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6B896CC-1740-46B1-867C-3427969880A0}"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8AC06F1-E150-4D66-BB0E-44C421432E26}" type="datetimeFigureOut">
              <a:rPr lang="en-AU" smtClean="0"/>
              <a:t>12/10/2011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6B896CC-1740-46B1-867C-3427969880A0}"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8AC06F1-E150-4D66-BB0E-44C421432E26}" type="datetimeFigureOut">
              <a:rPr lang="en-AU" smtClean="0"/>
              <a:t>12/10/2011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6B896CC-1740-46B1-867C-3427969880A0}"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8AC06F1-E150-4D66-BB0E-44C421432E26}" type="datetimeFigureOut">
              <a:rPr lang="en-AU" smtClean="0"/>
              <a:t>12/10/2011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6B896CC-1740-46B1-867C-3427969880A0}"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AC06F1-E150-4D66-BB0E-44C421432E26}" type="datetimeFigureOut">
              <a:rPr lang="en-AU" smtClean="0"/>
              <a:t>12/10/2011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6B896CC-1740-46B1-867C-3427969880A0}"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68AC06F1-E150-4D66-BB0E-44C421432E26}" type="datetimeFigureOut">
              <a:rPr lang="en-AU" smtClean="0"/>
              <a:t>12/10/2011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6B896CC-1740-46B1-867C-3427969880A0}"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68AC06F1-E150-4D66-BB0E-44C421432E26}" type="datetimeFigureOut">
              <a:rPr lang="en-AU" smtClean="0"/>
              <a:t>12/10/2011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6B896CC-1740-46B1-867C-3427969880A0}"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68AC06F1-E150-4D66-BB0E-44C421432E26}" type="datetimeFigureOut">
              <a:rPr lang="en-AU" smtClean="0"/>
              <a:t>12/10/2011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6B896CC-1740-46B1-867C-3427969880A0}"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AC06F1-E150-4D66-BB0E-44C421432E26}" type="datetimeFigureOut">
              <a:rPr lang="en-AU" smtClean="0"/>
              <a:t>12/10/2011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6B896CC-1740-46B1-867C-3427969880A0}"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AC06F1-E150-4D66-BB0E-44C421432E26}" type="datetimeFigureOut">
              <a:rPr lang="en-AU" smtClean="0"/>
              <a:t>12/10/2011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6B896CC-1740-46B1-867C-3427969880A0}"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AC06F1-E150-4D66-BB0E-44C421432E26}" type="datetimeFigureOut">
              <a:rPr lang="en-AU" smtClean="0"/>
              <a:t>12/10/2011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6B896CC-1740-46B1-867C-3427969880A0}"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AC06F1-E150-4D66-BB0E-44C421432E26}" type="datetimeFigureOut">
              <a:rPr lang="en-AU" smtClean="0"/>
              <a:t>12/10/2011</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B896CC-1740-46B1-867C-3427969880A0}"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madeira-tours.info/RocketLauncher/Other-Tours/madeira-boat-tours.html" TargetMode="External"/><Relationship Id="rId2" Type="http://schemas.openxmlformats.org/officeDocument/2006/relationships/hyperlink" Target="http://www.biography.com/people/christopher-columbus-9254209?page=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anta maria madeira tours.jpg"/>
          <p:cNvPicPr>
            <a:picLocks noChangeAspect="1"/>
          </p:cNvPicPr>
          <p:nvPr/>
        </p:nvPicPr>
        <p:blipFill>
          <a:blip r:embed="rId2" cstate="print"/>
          <a:stretch>
            <a:fillRect/>
          </a:stretch>
        </p:blipFill>
        <p:spPr>
          <a:xfrm>
            <a:off x="2003460" y="0"/>
            <a:ext cx="5137079" cy="6858000"/>
          </a:xfrm>
          <a:prstGeom prst="rect">
            <a:avLst/>
          </a:prstGeom>
        </p:spPr>
      </p:pic>
      <p:sp>
        <p:nvSpPr>
          <p:cNvPr id="2" name="Title 1"/>
          <p:cNvSpPr>
            <a:spLocks noGrp="1"/>
          </p:cNvSpPr>
          <p:nvPr>
            <p:ph type="ctrTitle"/>
          </p:nvPr>
        </p:nvSpPr>
        <p:spPr>
          <a:xfrm>
            <a:off x="395536" y="0"/>
            <a:ext cx="8280920" cy="1470025"/>
          </a:xfrm>
        </p:spPr>
        <p:txBody>
          <a:bodyPr>
            <a:noAutofit/>
          </a:bodyPr>
          <a:lstStyle/>
          <a:p>
            <a:r>
              <a:rPr lang="en-AU" sz="5500" b="1" dirty="0" smtClean="0">
                <a:latin typeface="Algerian" pitchFamily="82" charset="0"/>
              </a:rPr>
              <a:t>Christopher Columbus </a:t>
            </a:r>
            <a:endParaRPr lang="en-AU" sz="5500" b="1" dirty="0">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P900409236.JPG"/>
          <p:cNvPicPr>
            <a:picLocks noChangeAspect="1"/>
          </p:cNvPicPr>
          <p:nvPr/>
        </p:nvPicPr>
        <p:blipFill>
          <a:blip r:embed="rId2" cstate="print"/>
          <a:stretch>
            <a:fillRect/>
          </a:stretch>
        </p:blipFill>
        <p:spPr>
          <a:xfrm>
            <a:off x="6012160" y="2204864"/>
            <a:ext cx="2929755" cy="4392488"/>
          </a:xfrm>
          <a:prstGeom prst="rect">
            <a:avLst/>
          </a:prstGeom>
        </p:spPr>
      </p:pic>
      <p:sp>
        <p:nvSpPr>
          <p:cNvPr id="2" name="Title 1"/>
          <p:cNvSpPr>
            <a:spLocks noGrp="1"/>
          </p:cNvSpPr>
          <p:nvPr>
            <p:ph type="title"/>
          </p:nvPr>
        </p:nvSpPr>
        <p:spPr>
          <a:xfrm>
            <a:off x="457200" y="274638"/>
            <a:ext cx="8229600" cy="922114"/>
          </a:xfrm>
        </p:spPr>
        <p:txBody>
          <a:bodyPr/>
          <a:lstStyle/>
          <a:p>
            <a:r>
              <a:rPr lang="en-AU" dirty="0" smtClean="0">
                <a:solidFill>
                  <a:srgbClr val="FF0000"/>
                </a:solidFill>
                <a:latin typeface="Algerian" pitchFamily="82" charset="0"/>
              </a:rPr>
              <a:t>Third Voyage</a:t>
            </a:r>
            <a:endParaRPr lang="en-AU" dirty="0">
              <a:solidFill>
                <a:srgbClr val="FF0000"/>
              </a:solidFill>
              <a:latin typeface="Algerian" pitchFamily="82" charset="0"/>
            </a:endParaRPr>
          </a:p>
        </p:txBody>
      </p:sp>
      <p:sp>
        <p:nvSpPr>
          <p:cNvPr id="3" name="Content Placeholder 2"/>
          <p:cNvSpPr>
            <a:spLocks noGrp="1"/>
          </p:cNvSpPr>
          <p:nvPr>
            <p:ph idx="1"/>
          </p:nvPr>
        </p:nvSpPr>
        <p:spPr>
          <a:xfrm>
            <a:off x="467544" y="1124745"/>
            <a:ext cx="8229600" cy="4248472"/>
          </a:xfrm>
        </p:spPr>
        <p:txBody>
          <a:bodyPr>
            <a:normAutofit fontScale="92500"/>
          </a:bodyPr>
          <a:lstStyle/>
          <a:p>
            <a:r>
              <a:rPr lang="en-AU" dirty="0" smtClean="0"/>
              <a:t>On this voyage, Columbus reached what is known today as Venezuela.</a:t>
            </a:r>
          </a:p>
          <a:p>
            <a:pPr>
              <a:buNone/>
            </a:pPr>
            <a:endParaRPr lang="en-AU" sz="1600" dirty="0" smtClean="0"/>
          </a:p>
          <a:p>
            <a:r>
              <a:rPr lang="en-AU" dirty="0" smtClean="0"/>
              <a:t>The poor conditions and treatme</a:t>
            </a:r>
            <a:r>
              <a:rPr lang="en-AU" dirty="0" smtClean="0">
                <a:solidFill>
                  <a:schemeClr val="bg1"/>
                </a:solidFill>
              </a:rPr>
              <a:t>nt of the natives </a:t>
            </a:r>
            <a:r>
              <a:rPr lang="en-AU" dirty="0" smtClean="0"/>
              <a:t>in the settlement was at near mu</a:t>
            </a:r>
            <a:r>
              <a:rPr lang="en-AU" dirty="0" smtClean="0">
                <a:solidFill>
                  <a:schemeClr val="bg1"/>
                </a:solidFill>
              </a:rPr>
              <a:t>tiny, and  </a:t>
            </a:r>
            <a:r>
              <a:rPr lang="en-AU" dirty="0" smtClean="0"/>
              <a:t>Columbus was arrested and strip</a:t>
            </a:r>
            <a:r>
              <a:rPr lang="en-AU" dirty="0" smtClean="0">
                <a:solidFill>
                  <a:schemeClr val="bg1"/>
                </a:solidFill>
              </a:rPr>
              <a:t>ed of his title.</a:t>
            </a:r>
          </a:p>
          <a:p>
            <a:pPr>
              <a:buNone/>
            </a:pPr>
            <a:endParaRPr lang="en-AU" sz="1600" dirty="0" smtClean="0"/>
          </a:p>
          <a:p>
            <a:r>
              <a:rPr lang="en-AU" dirty="0" smtClean="0"/>
              <a:t>The charges were eventually drop</a:t>
            </a:r>
            <a:r>
              <a:rPr lang="en-AU" dirty="0" smtClean="0">
                <a:solidFill>
                  <a:schemeClr val="bg1"/>
                </a:solidFill>
              </a:rPr>
              <a:t>ped, and he </a:t>
            </a:r>
            <a:r>
              <a:rPr lang="en-AU" dirty="0" smtClean="0"/>
              <a:t>convinced the king of a 4</a:t>
            </a:r>
            <a:r>
              <a:rPr lang="en-AU" baseline="30000" dirty="0" smtClean="0"/>
              <a:t>th</a:t>
            </a:r>
            <a:r>
              <a:rPr lang="en-AU" dirty="0" smtClean="0"/>
              <a:t> voyage.</a:t>
            </a:r>
            <a:endParaRPr lang="en-A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FF0000"/>
                </a:solidFill>
                <a:latin typeface="Algerian" pitchFamily="82" charset="0"/>
              </a:rPr>
              <a:t>4</a:t>
            </a:r>
            <a:r>
              <a:rPr lang="en-AU" baseline="30000" dirty="0" smtClean="0">
                <a:solidFill>
                  <a:srgbClr val="FF0000"/>
                </a:solidFill>
                <a:latin typeface="Algerian" pitchFamily="82" charset="0"/>
              </a:rPr>
              <a:t>th</a:t>
            </a:r>
            <a:r>
              <a:rPr lang="en-AU" dirty="0" smtClean="0">
                <a:solidFill>
                  <a:srgbClr val="FF0000"/>
                </a:solidFill>
                <a:latin typeface="Algerian" pitchFamily="82" charset="0"/>
              </a:rPr>
              <a:t> and final voyage</a:t>
            </a:r>
            <a:endParaRPr lang="en-AU" dirty="0">
              <a:solidFill>
                <a:srgbClr val="FF0000"/>
              </a:solidFill>
              <a:latin typeface="Algerian" pitchFamily="82" charset="0"/>
            </a:endParaRPr>
          </a:p>
        </p:txBody>
      </p:sp>
      <p:sp>
        <p:nvSpPr>
          <p:cNvPr id="3" name="Content Placeholder 2"/>
          <p:cNvSpPr>
            <a:spLocks noGrp="1"/>
          </p:cNvSpPr>
          <p:nvPr>
            <p:ph idx="1"/>
          </p:nvPr>
        </p:nvSpPr>
        <p:spPr>
          <a:xfrm>
            <a:off x="395536" y="1268760"/>
            <a:ext cx="8229600" cy="2304256"/>
          </a:xfrm>
        </p:spPr>
        <p:txBody>
          <a:bodyPr/>
          <a:lstStyle/>
          <a:p>
            <a:r>
              <a:rPr lang="en-AU" dirty="0" smtClean="0"/>
              <a:t>Conducted final voyage in 1502, travelling along the eastern coast of Central America.</a:t>
            </a:r>
          </a:p>
          <a:p>
            <a:r>
              <a:rPr lang="en-AU" dirty="0" smtClean="0"/>
              <a:t>A large storm hit, wrecking one ship and leaving Columbus stranded on Cuba.</a:t>
            </a:r>
          </a:p>
          <a:p>
            <a:pPr>
              <a:buNone/>
            </a:pPr>
            <a:endParaRPr lang="en-AU" dirty="0"/>
          </a:p>
        </p:txBody>
      </p:sp>
      <p:pic>
        <p:nvPicPr>
          <p:cNvPr id="7" name="Picture 6" descr="MC900292232.WMF"/>
          <p:cNvPicPr>
            <a:picLocks noChangeAspect="1"/>
          </p:cNvPicPr>
          <p:nvPr/>
        </p:nvPicPr>
        <p:blipFill>
          <a:blip r:embed="rId2" cstate="print"/>
          <a:stretch>
            <a:fillRect/>
          </a:stretch>
        </p:blipFill>
        <p:spPr>
          <a:xfrm>
            <a:off x="1979712" y="3356992"/>
            <a:ext cx="4752528" cy="3295148"/>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solidFill>
                  <a:srgbClr val="FF0000"/>
                </a:solidFill>
                <a:latin typeface="Algerian" pitchFamily="82" charset="0"/>
              </a:rPr>
              <a:t>Troubled Times with Natives</a:t>
            </a:r>
            <a:endParaRPr lang="en-AU" dirty="0">
              <a:solidFill>
                <a:srgbClr val="FF0000"/>
              </a:solidFill>
              <a:latin typeface="Algerian" pitchFamily="82" charset="0"/>
            </a:endParaRPr>
          </a:p>
        </p:txBody>
      </p:sp>
      <p:sp>
        <p:nvSpPr>
          <p:cNvPr id="3" name="Content Placeholder 2"/>
          <p:cNvSpPr>
            <a:spLocks noGrp="1"/>
          </p:cNvSpPr>
          <p:nvPr>
            <p:ph idx="1"/>
          </p:nvPr>
        </p:nvSpPr>
        <p:spPr/>
        <p:txBody>
          <a:bodyPr>
            <a:normAutofit fontScale="92500" lnSpcReduction="20000"/>
          </a:bodyPr>
          <a:lstStyle/>
          <a:p>
            <a:r>
              <a:rPr lang="en-AU" dirty="0" smtClean="0"/>
              <a:t>His past poor treatment of the natives who had once been willing to trade, now turned against Columbus, refusing to give him food!</a:t>
            </a:r>
          </a:p>
          <a:p>
            <a:pPr>
              <a:buNone/>
            </a:pPr>
            <a:endParaRPr lang="en-AU" dirty="0" smtClean="0"/>
          </a:p>
          <a:p>
            <a:r>
              <a:rPr lang="en-AU" dirty="0" smtClean="0"/>
              <a:t>Columbus threatened to take the native’s moon away (knowing a lunar eclipse was coming!)... When the eclipse occurred, the natives were frightened and began to trade food again.</a:t>
            </a:r>
          </a:p>
          <a:p>
            <a:endParaRPr lang="en-AU" dirty="0"/>
          </a:p>
          <a:p>
            <a:r>
              <a:rPr lang="en-AU" dirty="0" smtClean="0"/>
              <a:t>Eventually rescued from their shipwreck in November 1504.</a:t>
            </a:r>
          </a:p>
          <a:p>
            <a:endParaRPr lang="en-AU" dirty="0"/>
          </a:p>
          <a:p>
            <a:pPr>
              <a:buNone/>
            </a:pPr>
            <a:endParaRPr lang="en-A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FF0000"/>
                </a:solidFill>
                <a:latin typeface="Algerian" pitchFamily="82" charset="0"/>
              </a:rPr>
              <a:t>End of Columbus’ life</a:t>
            </a:r>
            <a:endParaRPr lang="en-AU" dirty="0">
              <a:solidFill>
                <a:srgbClr val="FF0000"/>
              </a:solidFill>
              <a:latin typeface="Algerian" pitchFamily="82" charset="0"/>
            </a:endParaRPr>
          </a:p>
        </p:txBody>
      </p:sp>
      <p:sp>
        <p:nvSpPr>
          <p:cNvPr id="3" name="Content Placeholder 2"/>
          <p:cNvSpPr>
            <a:spLocks noGrp="1"/>
          </p:cNvSpPr>
          <p:nvPr>
            <p:ph idx="1"/>
          </p:nvPr>
        </p:nvSpPr>
        <p:spPr/>
        <p:txBody>
          <a:bodyPr/>
          <a:lstStyle/>
          <a:p>
            <a:r>
              <a:rPr lang="en-AU" dirty="0" smtClean="0"/>
              <a:t>Columbus died 20</a:t>
            </a:r>
            <a:r>
              <a:rPr lang="en-AU" baseline="30000" dirty="0" smtClean="0"/>
              <a:t>th</a:t>
            </a:r>
            <a:r>
              <a:rPr lang="en-AU" dirty="0" smtClean="0"/>
              <a:t> May 1506... He died </a:t>
            </a:r>
          </a:p>
          <a:p>
            <a:pPr lvl="1"/>
            <a:r>
              <a:rPr lang="en-AU" dirty="0" smtClean="0"/>
              <a:t>With little money</a:t>
            </a:r>
          </a:p>
          <a:p>
            <a:pPr lvl="1">
              <a:buNone/>
            </a:pPr>
            <a:endParaRPr lang="en-AU" dirty="0" smtClean="0"/>
          </a:p>
          <a:p>
            <a:pPr lvl="1"/>
            <a:r>
              <a:rPr lang="en-AU" dirty="0" smtClean="0"/>
              <a:t>Believing himself to be a failure</a:t>
            </a:r>
          </a:p>
          <a:p>
            <a:pPr lvl="1">
              <a:buNone/>
            </a:pPr>
            <a:endParaRPr lang="en-AU" dirty="0" smtClean="0"/>
          </a:p>
          <a:p>
            <a:pPr lvl="1"/>
            <a:r>
              <a:rPr lang="en-AU" dirty="0" smtClean="0"/>
              <a:t>Also believed that when he reached Central America he had discovered Asia</a:t>
            </a:r>
            <a:endParaRPr lang="en-A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r>
              <a:rPr lang="en-AU" dirty="0" smtClean="0">
                <a:solidFill>
                  <a:srgbClr val="FF0000"/>
                </a:solidFill>
                <a:latin typeface="Algerian" pitchFamily="82" charset="0"/>
              </a:rPr>
              <a:t>Mixed Legacy</a:t>
            </a:r>
            <a:endParaRPr lang="en-AU" dirty="0">
              <a:solidFill>
                <a:srgbClr val="FF0000"/>
              </a:solidFill>
              <a:latin typeface="Algerian" pitchFamily="82" charset="0"/>
            </a:endParaRPr>
          </a:p>
        </p:txBody>
      </p:sp>
      <p:sp>
        <p:nvSpPr>
          <p:cNvPr id="3" name="Content Placeholder 2"/>
          <p:cNvSpPr>
            <a:spLocks noGrp="1"/>
          </p:cNvSpPr>
          <p:nvPr>
            <p:ph idx="1"/>
          </p:nvPr>
        </p:nvSpPr>
        <p:spPr>
          <a:xfrm>
            <a:off x="457200" y="1124744"/>
            <a:ext cx="8229600" cy="5256584"/>
          </a:xfrm>
        </p:spPr>
        <p:txBody>
          <a:bodyPr>
            <a:normAutofit fontScale="70000" lnSpcReduction="20000"/>
          </a:bodyPr>
          <a:lstStyle/>
          <a:p>
            <a:pPr>
              <a:buNone/>
            </a:pPr>
            <a:r>
              <a:rPr lang="en-AU" b="1" dirty="0" smtClean="0"/>
              <a:t>POSITIVE</a:t>
            </a:r>
          </a:p>
          <a:p>
            <a:pPr>
              <a:buNone/>
            </a:pPr>
            <a:r>
              <a:rPr lang="en-AU" dirty="0"/>
              <a:t>	</a:t>
            </a:r>
            <a:r>
              <a:rPr lang="en-AU" dirty="0" smtClean="0"/>
              <a:t>+  Founding a pathway from Europe to the   Americas for new colonies to be built.</a:t>
            </a:r>
          </a:p>
          <a:p>
            <a:pPr>
              <a:buNone/>
            </a:pPr>
            <a:r>
              <a:rPr lang="en-AU" dirty="0"/>
              <a:t>	</a:t>
            </a:r>
            <a:r>
              <a:rPr lang="en-AU" dirty="0" smtClean="0"/>
              <a:t>+ Proved the world IS round!! </a:t>
            </a:r>
          </a:p>
          <a:p>
            <a:pPr>
              <a:buNone/>
            </a:pPr>
            <a:endParaRPr lang="en-AU" dirty="0"/>
          </a:p>
          <a:p>
            <a:pPr>
              <a:buNone/>
            </a:pPr>
            <a:r>
              <a:rPr lang="en-AU" b="1" dirty="0" smtClean="0"/>
              <a:t>NEGATIVE</a:t>
            </a:r>
          </a:p>
          <a:p>
            <a:pPr>
              <a:buNone/>
            </a:pPr>
            <a:r>
              <a:rPr lang="en-AU" dirty="0"/>
              <a:t>	</a:t>
            </a:r>
            <a:r>
              <a:rPr lang="en-AU" dirty="0" smtClean="0"/>
              <a:t>-  The destruction of the native </a:t>
            </a:r>
            <a:r>
              <a:rPr lang="en-AU" dirty="0"/>
              <a:t>A</a:t>
            </a:r>
            <a:r>
              <a:rPr lang="en-AU" dirty="0" smtClean="0"/>
              <a:t>merican people through carrying diseases they had never experienced, and almost wiping out an entire race.</a:t>
            </a:r>
          </a:p>
          <a:p>
            <a:pPr>
              <a:buNone/>
            </a:pPr>
            <a:r>
              <a:rPr lang="en-AU" dirty="0"/>
              <a:t> </a:t>
            </a:r>
            <a:r>
              <a:rPr lang="en-AU" dirty="0" smtClean="0"/>
              <a:t>   -  Failed to find the new path around the world to Asia and all the riches he promised the Queen of Spain</a:t>
            </a:r>
          </a:p>
          <a:p>
            <a:pPr>
              <a:buNone/>
            </a:pPr>
            <a:endParaRPr lang="en-AU" dirty="0"/>
          </a:p>
          <a:p>
            <a:pPr>
              <a:buNone/>
            </a:pPr>
            <a:r>
              <a:rPr lang="en-AU" b="1" dirty="0" smtClean="0"/>
              <a:t>OVERALL</a:t>
            </a:r>
          </a:p>
          <a:p>
            <a:pPr>
              <a:buNone/>
            </a:pPr>
            <a:r>
              <a:rPr lang="en-AU" dirty="0"/>
              <a:t>	</a:t>
            </a:r>
            <a:r>
              <a:rPr lang="en-AU" dirty="0" smtClean="0"/>
              <a:t>* Affected every society on the planet by the transfer of plants, animals, disease and cultures.</a:t>
            </a:r>
            <a:endParaRPr lang="en-A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RESOURCES</a:t>
            </a:r>
            <a:endParaRPr lang="en-AU" dirty="0"/>
          </a:p>
        </p:txBody>
      </p:sp>
      <p:sp>
        <p:nvSpPr>
          <p:cNvPr id="3" name="Content Placeholder 2"/>
          <p:cNvSpPr>
            <a:spLocks noGrp="1"/>
          </p:cNvSpPr>
          <p:nvPr>
            <p:ph idx="1"/>
          </p:nvPr>
        </p:nvSpPr>
        <p:spPr/>
        <p:txBody>
          <a:bodyPr>
            <a:normAutofit fontScale="85000" lnSpcReduction="10000"/>
          </a:bodyPr>
          <a:lstStyle/>
          <a:p>
            <a:r>
              <a:rPr lang="en-AU" dirty="0" smtClean="0"/>
              <a:t>A &amp; E Television Network 2011. Biography Christopher Columbus. Retrieved 11</a:t>
            </a:r>
            <a:r>
              <a:rPr lang="en-AU" baseline="30000" dirty="0" smtClean="0"/>
              <a:t>th</a:t>
            </a:r>
            <a:r>
              <a:rPr lang="en-AU" dirty="0" smtClean="0"/>
              <a:t> October 2011 from </a:t>
            </a:r>
            <a:r>
              <a:rPr lang="en-AU" dirty="0" smtClean="0">
                <a:hlinkClick r:id="rId2"/>
              </a:rPr>
              <a:t>http://www.biography.com/people/christopher-columbus-9254209?page=2</a:t>
            </a:r>
            <a:endParaRPr lang="en-AU" dirty="0" smtClean="0"/>
          </a:p>
          <a:p>
            <a:pPr>
              <a:buNone/>
            </a:pPr>
            <a:endParaRPr lang="en-AU" dirty="0" smtClean="0"/>
          </a:p>
          <a:p>
            <a:r>
              <a:rPr lang="en-AU" dirty="0" smtClean="0"/>
              <a:t>Madeira Tours 2011. Cover image retrieved on the 13</a:t>
            </a:r>
            <a:r>
              <a:rPr lang="en-AU" baseline="30000" dirty="0" smtClean="0"/>
              <a:t>th</a:t>
            </a:r>
            <a:r>
              <a:rPr lang="en-AU" dirty="0" smtClean="0"/>
              <a:t> of October 2011 from </a:t>
            </a:r>
            <a:r>
              <a:rPr lang="en-AU" dirty="0" smtClean="0">
                <a:hlinkClick r:id="rId3"/>
              </a:rPr>
              <a:t>http://madeira-tours.info/RocketLauncher/Other-Tours/madeira-boat-tours.html</a:t>
            </a:r>
            <a:endParaRPr lang="en-AU" dirty="0" smtClean="0"/>
          </a:p>
          <a:p>
            <a:r>
              <a:rPr lang="en-AU" dirty="0" err="1" smtClean="0"/>
              <a:t>Longgame</a:t>
            </a:r>
            <a:r>
              <a:rPr lang="en-AU" dirty="0" smtClean="0"/>
              <a:t> Software 2005. Globe image retrieved on the 13</a:t>
            </a:r>
            <a:r>
              <a:rPr lang="en-AU" baseline="30000" dirty="0" smtClean="0"/>
              <a:t>th</a:t>
            </a:r>
            <a:r>
              <a:rPr lang="en-AU" dirty="0" smtClean="0"/>
              <a:t> October 2011 from http://www.longgame.com</a:t>
            </a:r>
          </a:p>
          <a:p>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AU" dirty="0" smtClean="0">
                <a:solidFill>
                  <a:srgbClr val="FF0000"/>
                </a:solidFill>
                <a:latin typeface="Algerian" pitchFamily="82" charset="0"/>
              </a:rPr>
              <a:t>Before he was famous! </a:t>
            </a:r>
            <a:endParaRPr lang="en-AU" dirty="0">
              <a:solidFill>
                <a:srgbClr val="FF0000"/>
              </a:solidFill>
              <a:latin typeface="Algerian" pitchFamily="82" charset="0"/>
            </a:endParaRPr>
          </a:p>
        </p:txBody>
      </p:sp>
      <p:sp>
        <p:nvSpPr>
          <p:cNvPr id="5" name="Content Placeholder 4"/>
          <p:cNvSpPr>
            <a:spLocks noGrp="1"/>
          </p:cNvSpPr>
          <p:nvPr>
            <p:ph idx="1"/>
          </p:nvPr>
        </p:nvSpPr>
        <p:spPr/>
        <p:txBody>
          <a:bodyPr>
            <a:normAutofit fontScale="85000" lnSpcReduction="20000"/>
          </a:bodyPr>
          <a:lstStyle/>
          <a:p>
            <a:pPr>
              <a:buFont typeface="Wingdings" pitchFamily="2" charset="2"/>
              <a:buChar char="v"/>
            </a:pPr>
            <a:r>
              <a:rPr lang="en-AU" dirty="0" smtClean="0"/>
              <a:t> Born in 1451 in the Republic of Genoa (Italy), the son of a weaver.</a:t>
            </a:r>
          </a:p>
          <a:p>
            <a:pPr>
              <a:buNone/>
            </a:pPr>
            <a:endParaRPr lang="en-AU" dirty="0" smtClean="0"/>
          </a:p>
          <a:p>
            <a:pPr>
              <a:buFont typeface="Wingdings" pitchFamily="2" charset="2"/>
              <a:buChar char="v"/>
            </a:pPr>
            <a:r>
              <a:rPr lang="en-AU" dirty="0"/>
              <a:t> </a:t>
            </a:r>
            <a:r>
              <a:rPr lang="en-AU" dirty="0" smtClean="0"/>
              <a:t>Sold and drew maps before beginning his own expeditions.</a:t>
            </a:r>
          </a:p>
          <a:p>
            <a:pPr>
              <a:buNone/>
            </a:pPr>
            <a:endParaRPr lang="en-AU" dirty="0" smtClean="0"/>
          </a:p>
          <a:p>
            <a:pPr>
              <a:buFont typeface="Wingdings" pitchFamily="2" charset="2"/>
              <a:buChar char="v"/>
            </a:pPr>
            <a:r>
              <a:rPr lang="en-AU" dirty="0" smtClean="0"/>
              <a:t> His passion for exploration was founded after he read about Marco Polo’s expeditions.</a:t>
            </a:r>
          </a:p>
          <a:p>
            <a:pPr>
              <a:buNone/>
            </a:pPr>
            <a:endParaRPr lang="en-AU" dirty="0" smtClean="0"/>
          </a:p>
          <a:p>
            <a:pPr>
              <a:buFont typeface="Wingdings" pitchFamily="2" charset="2"/>
              <a:buChar char="v"/>
            </a:pPr>
            <a:r>
              <a:rPr lang="en-AU" dirty="0"/>
              <a:t> </a:t>
            </a:r>
            <a:r>
              <a:rPr lang="en-AU" dirty="0" smtClean="0"/>
              <a:t>Many people believed that the world was flat! But Christopher Columbus didn’t, he believed it was round.</a:t>
            </a: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FF0000"/>
                </a:solidFill>
                <a:latin typeface="Algerian" pitchFamily="82" charset="0"/>
              </a:rPr>
              <a:t>The Man – Who was he?</a:t>
            </a:r>
            <a:endParaRPr lang="en-AU" dirty="0">
              <a:solidFill>
                <a:srgbClr val="FF0000"/>
              </a:solidFill>
              <a:latin typeface="Algerian" pitchFamily="82" charset="0"/>
            </a:endParaRPr>
          </a:p>
        </p:txBody>
      </p:sp>
      <p:sp>
        <p:nvSpPr>
          <p:cNvPr id="3" name="Content Placeholder 2"/>
          <p:cNvSpPr>
            <a:spLocks noGrp="1"/>
          </p:cNvSpPr>
          <p:nvPr>
            <p:ph idx="1"/>
          </p:nvPr>
        </p:nvSpPr>
        <p:spPr/>
        <p:txBody>
          <a:bodyPr>
            <a:normAutofit/>
          </a:bodyPr>
          <a:lstStyle/>
          <a:p>
            <a:r>
              <a:rPr lang="en-AU" dirty="0" smtClean="0"/>
              <a:t>His first voyage almost cost him his life, after the ship was attacked by pirates. He survived by swimming to shore in Portugal.</a:t>
            </a:r>
          </a:p>
          <a:p>
            <a:r>
              <a:rPr lang="en-AU" dirty="0" smtClean="0"/>
              <a:t>He met </a:t>
            </a:r>
            <a:r>
              <a:rPr lang="en-AU" dirty="0" err="1" smtClean="0"/>
              <a:t>Felipa</a:t>
            </a:r>
            <a:r>
              <a:rPr lang="en-AU" dirty="0" smtClean="0"/>
              <a:t> in Portugal, and they had a son named Diego. </a:t>
            </a:r>
            <a:r>
              <a:rPr lang="en-AU" dirty="0" err="1" smtClean="0"/>
              <a:t>Felipa</a:t>
            </a:r>
            <a:r>
              <a:rPr lang="en-AU" dirty="0" smtClean="0"/>
              <a:t> died not long after her son was born.</a:t>
            </a:r>
          </a:p>
          <a:p>
            <a:r>
              <a:rPr lang="en-AU" dirty="0" smtClean="0"/>
              <a:t>Columbus moved to Spain and met Beatriz, they had a son named Fernando in 1488.</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AU" dirty="0" smtClean="0">
                <a:solidFill>
                  <a:srgbClr val="FF0000"/>
                </a:solidFill>
                <a:latin typeface="Algerian" pitchFamily="82" charset="0"/>
              </a:rPr>
              <a:t>ALL ABOARD!</a:t>
            </a:r>
            <a:endParaRPr lang="en-AU" dirty="0">
              <a:solidFill>
                <a:srgbClr val="FF0000"/>
              </a:solidFill>
              <a:latin typeface="Algerian" pitchFamily="82" charset="0"/>
            </a:endParaRPr>
          </a:p>
        </p:txBody>
      </p:sp>
      <p:sp>
        <p:nvSpPr>
          <p:cNvPr id="3" name="Content Placeholder 2"/>
          <p:cNvSpPr>
            <a:spLocks noGrp="1"/>
          </p:cNvSpPr>
          <p:nvPr>
            <p:ph idx="1"/>
          </p:nvPr>
        </p:nvSpPr>
        <p:spPr>
          <a:xfrm>
            <a:off x="395536" y="1052736"/>
            <a:ext cx="8229600" cy="4525963"/>
          </a:xfrm>
        </p:spPr>
        <p:txBody>
          <a:bodyPr/>
          <a:lstStyle/>
          <a:p>
            <a:pPr lvl="1">
              <a:buFont typeface="Wingdings" pitchFamily="2" charset="2"/>
              <a:buChar char="v"/>
            </a:pPr>
            <a:r>
              <a:rPr lang="en-AU" dirty="0" smtClean="0"/>
              <a:t> Columbus travelled to Africa, working out the currents of the Atlantic ocean moved east and west.</a:t>
            </a:r>
            <a:endParaRPr lang="en-AU" sz="1500" dirty="0" smtClean="0"/>
          </a:p>
          <a:p>
            <a:pPr lvl="1">
              <a:buNone/>
            </a:pPr>
            <a:endParaRPr lang="en-AU" sz="1500" dirty="0"/>
          </a:p>
          <a:p>
            <a:pPr lvl="1">
              <a:buFont typeface="Wingdings" pitchFamily="2" charset="2"/>
              <a:buChar char="v"/>
            </a:pPr>
            <a:r>
              <a:rPr lang="en-AU" dirty="0" smtClean="0"/>
              <a:t> Was on a quest to reach the east, but war in the middle east was not safe. Columbus had the idea to travel west AROUND the globe to get to the east!</a:t>
            </a:r>
            <a:endParaRPr lang="en-AU" dirty="0"/>
          </a:p>
        </p:txBody>
      </p:sp>
      <p:pic>
        <p:nvPicPr>
          <p:cNvPr id="4" name="Picture 3" descr="globe01 long game software.jpg"/>
          <p:cNvPicPr>
            <a:picLocks noChangeAspect="1"/>
          </p:cNvPicPr>
          <p:nvPr/>
        </p:nvPicPr>
        <p:blipFill>
          <a:blip r:embed="rId2" cstate="print"/>
          <a:stretch>
            <a:fillRect/>
          </a:stretch>
        </p:blipFill>
        <p:spPr>
          <a:xfrm>
            <a:off x="4644008" y="3995682"/>
            <a:ext cx="3528392" cy="264629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AU" dirty="0" smtClean="0"/>
              <a:t>First Voyage	</a:t>
            </a:r>
            <a:endParaRPr lang="en-AU" dirty="0"/>
          </a:p>
        </p:txBody>
      </p:sp>
      <p:sp>
        <p:nvSpPr>
          <p:cNvPr id="3" name="Content Placeholder 2"/>
          <p:cNvSpPr>
            <a:spLocks noGrp="1"/>
          </p:cNvSpPr>
          <p:nvPr>
            <p:ph idx="1"/>
          </p:nvPr>
        </p:nvSpPr>
        <p:spPr>
          <a:xfrm>
            <a:off x="395536" y="980728"/>
            <a:ext cx="8229600" cy="4525963"/>
          </a:xfrm>
        </p:spPr>
        <p:txBody>
          <a:bodyPr>
            <a:normAutofit fontScale="92500"/>
          </a:bodyPr>
          <a:lstStyle/>
          <a:p>
            <a:r>
              <a:rPr lang="en-AU" dirty="0" smtClean="0"/>
              <a:t>Columbus took his idea to the king of Portugal, hoping to get some sailing ships, but the king rejected his offer. He asked the king of Genoa, then to Venice, but they all said NO!.</a:t>
            </a:r>
          </a:p>
          <a:p>
            <a:r>
              <a:rPr lang="en-AU" dirty="0" smtClean="0"/>
              <a:t>Finally, the King and Queen of Spain gave Columbus three ships. The ships were called the</a:t>
            </a:r>
          </a:p>
          <a:p>
            <a:pPr lvl="1"/>
            <a:r>
              <a:rPr lang="en-AU" dirty="0" smtClean="0"/>
              <a:t>Santa Maria</a:t>
            </a:r>
          </a:p>
          <a:p>
            <a:pPr lvl="1"/>
            <a:r>
              <a:rPr lang="en-AU" dirty="0" err="1" smtClean="0"/>
              <a:t>Pinta</a:t>
            </a:r>
            <a:r>
              <a:rPr lang="en-AU" dirty="0" smtClean="0"/>
              <a:t>, and</a:t>
            </a:r>
          </a:p>
          <a:p>
            <a:pPr lvl="1"/>
            <a:r>
              <a:rPr lang="en-AU" dirty="0" smtClean="0"/>
              <a:t>Nina</a:t>
            </a:r>
            <a:endParaRPr lang="en-AU" dirty="0"/>
          </a:p>
        </p:txBody>
      </p:sp>
      <p:pic>
        <p:nvPicPr>
          <p:cNvPr id="4" name="Picture 3" descr="clipart boat.jpg"/>
          <p:cNvPicPr>
            <a:picLocks noChangeAspect="1"/>
          </p:cNvPicPr>
          <p:nvPr/>
        </p:nvPicPr>
        <p:blipFill>
          <a:blip r:embed="rId2" cstate="print"/>
          <a:stretch>
            <a:fillRect/>
          </a:stretch>
        </p:blipFill>
        <p:spPr>
          <a:xfrm>
            <a:off x="6948264" y="4149080"/>
            <a:ext cx="1952216" cy="2016224"/>
          </a:xfrm>
          <a:prstGeom prst="rect">
            <a:avLst/>
          </a:prstGeom>
        </p:spPr>
      </p:pic>
      <p:pic>
        <p:nvPicPr>
          <p:cNvPr id="5" name="Picture 4" descr="clipart boat.jpg"/>
          <p:cNvPicPr>
            <a:picLocks noChangeAspect="1"/>
          </p:cNvPicPr>
          <p:nvPr/>
        </p:nvPicPr>
        <p:blipFill>
          <a:blip r:embed="rId2" cstate="print"/>
          <a:stretch>
            <a:fillRect/>
          </a:stretch>
        </p:blipFill>
        <p:spPr>
          <a:xfrm>
            <a:off x="4932040" y="4149080"/>
            <a:ext cx="1948235" cy="2012111"/>
          </a:xfrm>
          <a:prstGeom prst="rect">
            <a:avLst/>
          </a:prstGeom>
        </p:spPr>
      </p:pic>
      <p:pic>
        <p:nvPicPr>
          <p:cNvPr id="6" name="Picture 5" descr="clipart boat.jpg"/>
          <p:cNvPicPr>
            <a:picLocks noChangeAspect="1"/>
          </p:cNvPicPr>
          <p:nvPr/>
        </p:nvPicPr>
        <p:blipFill>
          <a:blip r:embed="rId2" cstate="print"/>
          <a:stretch>
            <a:fillRect/>
          </a:stretch>
        </p:blipFill>
        <p:spPr>
          <a:xfrm>
            <a:off x="2915816" y="4149080"/>
            <a:ext cx="1952216" cy="201622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2520280"/>
          </a:xfrm>
        </p:spPr>
        <p:txBody>
          <a:bodyPr/>
          <a:lstStyle/>
          <a:p>
            <a:r>
              <a:rPr lang="en-AU" dirty="0" smtClean="0"/>
              <a:t> In August 1492 Columbus set sail with his three ships. </a:t>
            </a:r>
          </a:p>
          <a:p>
            <a:endParaRPr lang="en-AU" sz="1500" dirty="0" smtClean="0"/>
          </a:p>
          <a:p>
            <a:r>
              <a:rPr lang="en-AU" dirty="0" smtClean="0"/>
              <a:t>On the 36</a:t>
            </a:r>
            <a:r>
              <a:rPr lang="en-AU" baseline="30000" dirty="0" smtClean="0"/>
              <a:t>th</a:t>
            </a:r>
            <a:r>
              <a:rPr lang="en-AU" dirty="0" smtClean="0"/>
              <a:t> day of their voyage, he set foot on the </a:t>
            </a:r>
            <a:r>
              <a:rPr lang="en-AU" dirty="0" err="1" smtClean="0"/>
              <a:t>Bahama’s</a:t>
            </a:r>
            <a:r>
              <a:rPr lang="en-AU" dirty="0" smtClean="0"/>
              <a:t>, claiming it as Spanish territory.</a:t>
            </a:r>
            <a:endParaRPr lang="en-AU" dirty="0"/>
          </a:p>
        </p:txBody>
      </p:sp>
      <p:pic>
        <p:nvPicPr>
          <p:cNvPr id="4" name="Picture 3" descr="Fotolia_20601629_XS.jpg"/>
          <p:cNvPicPr>
            <a:picLocks noChangeAspect="1"/>
          </p:cNvPicPr>
          <p:nvPr/>
        </p:nvPicPr>
        <p:blipFill>
          <a:blip r:embed="rId2" cstate="print"/>
          <a:stretch>
            <a:fillRect/>
          </a:stretch>
        </p:blipFill>
        <p:spPr>
          <a:xfrm>
            <a:off x="1619672" y="2780928"/>
            <a:ext cx="5601910" cy="371703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FF0000"/>
                </a:solidFill>
                <a:latin typeface="Algerian" pitchFamily="82" charset="0"/>
              </a:rPr>
              <a:t>The Natives</a:t>
            </a:r>
            <a:r>
              <a:rPr lang="en-AU" dirty="0" smtClean="0"/>
              <a:t>	</a:t>
            </a:r>
            <a:endParaRPr lang="en-AU" dirty="0"/>
          </a:p>
        </p:txBody>
      </p:sp>
      <p:sp>
        <p:nvSpPr>
          <p:cNvPr id="3" name="Content Placeholder 2"/>
          <p:cNvSpPr>
            <a:spLocks noGrp="1"/>
          </p:cNvSpPr>
          <p:nvPr>
            <p:ph idx="1"/>
          </p:nvPr>
        </p:nvSpPr>
        <p:spPr>
          <a:xfrm>
            <a:off x="467544" y="1196753"/>
            <a:ext cx="8229600" cy="4032447"/>
          </a:xfrm>
        </p:spPr>
        <p:txBody>
          <a:bodyPr>
            <a:normAutofit lnSpcReduction="10000"/>
          </a:bodyPr>
          <a:lstStyle/>
          <a:p>
            <a:r>
              <a:rPr lang="en-AU" dirty="0" smtClean="0"/>
              <a:t> The natives friendly and willing to trade with Christopher Columbus. They traded glass beads, cotton balls parrots and spears.</a:t>
            </a:r>
          </a:p>
          <a:p>
            <a:pPr>
              <a:buNone/>
            </a:pPr>
            <a:endParaRPr lang="en-AU" sz="1500" dirty="0" smtClean="0"/>
          </a:p>
          <a:p>
            <a:r>
              <a:rPr lang="en-AU" dirty="0"/>
              <a:t> </a:t>
            </a:r>
            <a:r>
              <a:rPr lang="en-AU" dirty="0" smtClean="0"/>
              <a:t>Of interest to Columbus was the gold the natives wore – as he had promised gold to the Queen on his return. He had no idea his obsession with their gold would cause problems later.</a:t>
            </a:r>
            <a:endParaRPr lang="en-AU" dirty="0"/>
          </a:p>
        </p:txBody>
      </p:sp>
      <p:pic>
        <p:nvPicPr>
          <p:cNvPr id="4" name="Picture 3" descr="MC900389768.WMF"/>
          <p:cNvPicPr>
            <a:picLocks noChangeAspect="1"/>
          </p:cNvPicPr>
          <p:nvPr/>
        </p:nvPicPr>
        <p:blipFill>
          <a:blip r:embed="rId2" cstate="print"/>
          <a:stretch>
            <a:fillRect/>
          </a:stretch>
        </p:blipFill>
        <p:spPr>
          <a:xfrm>
            <a:off x="5868144" y="4578152"/>
            <a:ext cx="3275856" cy="208385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r>
              <a:rPr lang="en-AU" dirty="0" smtClean="0">
                <a:solidFill>
                  <a:srgbClr val="FF0000"/>
                </a:solidFill>
                <a:latin typeface="Algerian" pitchFamily="82" charset="0"/>
              </a:rPr>
              <a:t>Shipwreck!!</a:t>
            </a:r>
            <a:endParaRPr lang="en-AU" dirty="0">
              <a:solidFill>
                <a:srgbClr val="FF0000"/>
              </a:solidFill>
              <a:latin typeface="Algerian" pitchFamily="82" charset="0"/>
            </a:endParaRPr>
          </a:p>
        </p:txBody>
      </p:sp>
      <p:sp>
        <p:nvSpPr>
          <p:cNvPr id="3" name="Content Placeholder 2"/>
          <p:cNvSpPr>
            <a:spLocks noGrp="1"/>
          </p:cNvSpPr>
          <p:nvPr>
            <p:ph idx="1"/>
          </p:nvPr>
        </p:nvSpPr>
        <p:spPr/>
        <p:txBody>
          <a:bodyPr>
            <a:normAutofit lnSpcReduction="10000"/>
          </a:bodyPr>
          <a:lstStyle/>
          <a:p>
            <a:r>
              <a:rPr lang="en-AU" dirty="0" smtClean="0"/>
              <a:t>Towards the end of the first journey the Santa Maria was wrecked on a reef near Hispaniola. A settlement of 39 men remained behind and built a village with wood from the ship.</a:t>
            </a:r>
          </a:p>
          <a:p>
            <a:pPr>
              <a:buNone/>
            </a:pPr>
            <a:endParaRPr lang="en-AU" dirty="0"/>
          </a:p>
          <a:p>
            <a:r>
              <a:rPr lang="en-AU" dirty="0" smtClean="0"/>
              <a:t>Columbus believed he had reached Asia at this time. In his mind, he had reached his goal, but he was wrong!! He had only reached the islands near America.</a:t>
            </a:r>
            <a:endParaRPr lang="en-A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AU" dirty="0" smtClean="0">
                <a:solidFill>
                  <a:srgbClr val="FF0000"/>
                </a:solidFill>
                <a:latin typeface="Algerian" pitchFamily="82" charset="0"/>
              </a:rPr>
              <a:t>Second Voyage</a:t>
            </a:r>
            <a:endParaRPr lang="en-AU" dirty="0">
              <a:solidFill>
                <a:srgbClr val="FF0000"/>
              </a:solidFill>
              <a:latin typeface="Algerian" pitchFamily="82" charset="0"/>
            </a:endParaRPr>
          </a:p>
        </p:txBody>
      </p:sp>
      <p:sp>
        <p:nvSpPr>
          <p:cNvPr id="3" name="Content Placeholder 2"/>
          <p:cNvSpPr>
            <a:spLocks noGrp="1"/>
          </p:cNvSpPr>
          <p:nvPr>
            <p:ph idx="1"/>
          </p:nvPr>
        </p:nvSpPr>
        <p:spPr>
          <a:xfrm>
            <a:off x="539552" y="1340768"/>
            <a:ext cx="8229600" cy="5112567"/>
          </a:xfrm>
        </p:spPr>
        <p:txBody>
          <a:bodyPr>
            <a:normAutofit fontScale="92500" lnSpcReduction="10000"/>
          </a:bodyPr>
          <a:lstStyle/>
          <a:p>
            <a:r>
              <a:rPr lang="en-AU" dirty="0" smtClean="0"/>
              <a:t>He set sail, </a:t>
            </a:r>
            <a:r>
              <a:rPr lang="en-AU" dirty="0"/>
              <a:t>r</a:t>
            </a:r>
            <a:r>
              <a:rPr lang="en-AU" dirty="0" smtClean="0"/>
              <a:t>eturning to the settlement of 39 men, Columbus found that it had been destroyed, and all the men killed. </a:t>
            </a:r>
          </a:p>
          <a:p>
            <a:pPr>
              <a:buNone/>
            </a:pPr>
            <a:endParaRPr lang="en-AU" sz="1800" dirty="0"/>
          </a:p>
          <a:p>
            <a:r>
              <a:rPr lang="en-AU" dirty="0" smtClean="0"/>
              <a:t> The Queen of Spain did not like slavery; Columbus did not think about this and forced the native population to work, to rebuild the settlement and explore for gold.</a:t>
            </a:r>
          </a:p>
          <a:p>
            <a:pPr>
              <a:buNone/>
            </a:pPr>
            <a:endParaRPr lang="en-AU" sz="1800" dirty="0" smtClean="0"/>
          </a:p>
          <a:p>
            <a:r>
              <a:rPr lang="en-AU" dirty="0" smtClean="0"/>
              <a:t>The native population did not like Columbus forcing them to work, and hatred grew for the new comers.</a:t>
            </a:r>
          </a:p>
          <a:p>
            <a:endParaRPr lang="en-AU"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1470</TotalTime>
  <Words>771</Words>
  <Application>Microsoft Office PowerPoint</Application>
  <PresentationFormat>On-screen Show (4:3)</PresentationFormat>
  <Paragraphs>78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Christopher Columbus </vt:lpstr>
      <vt:lpstr>Before he was famous! </vt:lpstr>
      <vt:lpstr>The Man – Who was he?</vt:lpstr>
      <vt:lpstr>ALL ABOARD!</vt:lpstr>
      <vt:lpstr>First Voyage </vt:lpstr>
      <vt:lpstr>Slide 6</vt:lpstr>
      <vt:lpstr>The Natives </vt:lpstr>
      <vt:lpstr>Shipwreck!!</vt:lpstr>
      <vt:lpstr>Second Voyage</vt:lpstr>
      <vt:lpstr>Third Voyage</vt:lpstr>
      <vt:lpstr>4th and final voyage</vt:lpstr>
      <vt:lpstr>Troubled Times with Natives</vt:lpstr>
      <vt:lpstr>End of Columbus’ life</vt:lpstr>
      <vt:lpstr>Mixed Legacy</vt:lpstr>
      <vt:lpstr>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Christopher Columbus</dc:title>
  <dc:creator>Melly Girl</dc:creator>
  <cp:lastModifiedBy>Melly Girl</cp:lastModifiedBy>
  <cp:revision>98</cp:revision>
  <dcterms:created xsi:type="dcterms:W3CDTF">2011-10-12T00:07:27Z</dcterms:created>
  <dcterms:modified xsi:type="dcterms:W3CDTF">2011-10-13T00:37:28Z</dcterms:modified>
</cp:coreProperties>
</file>